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8" r:id="rId3"/>
    <p:sldId id="259" r:id="rId4"/>
    <p:sldId id="302" r:id="rId5"/>
    <p:sldId id="283" r:id="rId6"/>
    <p:sldId id="261" r:id="rId7"/>
    <p:sldId id="262" r:id="rId8"/>
    <p:sldId id="301" r:id="rId9"/>
    <p:sldId id="263" r:id="rId10"/>
    <p:sldId id="296" r:id="rId11"/>
    <p:sldId id="264" r:id="rId12"/>
    <p:sldId id="265" r:id="rId13"/>
    <p:sldId id="297" r:id="rId14"/>
    <p:sldId id="267" r:id="rId15"/>
    <p:sldId id="298" r:id="rId16"/>
    <p:sldId id="299" r:id="rId17"/>
    <p:sldId id="300" r:id="rId18"/>
    <p:sldId id="270" r:id="rId19"/>
    <p:sldId id="269" r:id="rId20"/>
    <p:sldId id="278" r:id="rId2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osis" panose="020B0604020202020204" charset="0"/>
      <p:regular r:id="rId28"/>
      <p:bold r:id="rId29"/>
    </p:embeddedFont>
    <p:embeddedFont>
      <p:font typeface="Sniglet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552CDC-2D55-48DF-8EED-5E4664A762DD}">
  <a:tblStyle styleId="{76552CDC-2D55-48DF-8EED-5E4664A762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B912FD-9ADB-40B5-B972-6336963D104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A0C5FB-E74F-4374-9A21-094842ECF9B3}" type="doc">
      <dgm:prSet loTypeId="urn:microsoft.com/office/officeart/2008/layout/AscendingPictureAccentProcess" loCatId="pictur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D97B856-74F4-460F-AA72-9670CAF9E0D3}" type="pres">
      <dgm:prSet presAssocID="{D7A0C5FB-E74F-4374-9A21-094842ECF9B3}" presName="Name0" presStyleCnt="0">
        <dgm:presLayoutVars>
          <dgm:chMax val="7"/>
          <dgm:chPref val="7"/>
          <dgm:dir/>
        </dgm:presLayoutVars>
      </dgm:prSet>
      <dgm:spPr/>
    </dgm:pt>
  </dgm:ptLst>
  <dgm:cxnLst>
    <dgm:cxn modelId="{72CA46A5-FAE8-4DD8-8350-E310A00AC06B}" type="presOf" srcId="{D7A0C5FB-E74F-4374-9A21-094842ECF9B3}" destId="{8D97B856-74F4-460F-AA72-9670CAF9E0D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55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68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69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502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977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04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73c85e0e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73c85e0e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392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2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6" name="Google Shape;366;p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67" name="Google Shape;367;p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" name="Google Shape;396;p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thepurplejournal.wordpress.com/2008/06/29/family-a-blessin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vinnakota.shashank@gmail.com" TargetMode="External"/><Relationship Id="rId7" Type="http://schemas.openxmlformats.org/officeDocument/2006/relationships/hyperlink" Target="mailto:ashishvattem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vishnunimmalapallicap@gmail.com" TargetMode="External"/><Relationship Id="rId5" Type="http://schemas.openxmlformats.org/officeDocument/2006/relationships/hyperlink" Target="mailto:dhruveeth07@gmail.com" TargetMode="External"/><Relationship Id="rId4" Type="http://schemas.openxmlformats.org/officeDocument/2006/relationships/hyperlink" Target="mailto:saigauravdaula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-417931" y="1120708"/>
            <a:ext cx="8835789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 SOURCE COMBINATION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/>
              <a:t>FEDERAL AVIATION ADMINISTRATION</a:t>
            </a:r>
            <a:endParaRPr sz="2000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DF3C7A-6E43-4B0C-9D8C-57E963DB8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0658" y="1551014"/>
            <a:ext cx="2805746" cy="1458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PRE-PROCESSING</a:t>
            </a:r>
            <a:endParaRPr sz="2000" dirty="0"/>
          </a:p>
        </p:txBody>
      </p:sp>
      <p:sp>
        <p:nvSpPr>
          <p:cNvPr id="588" name="Google Shape;588;p20"/>
          <p:cNvSpPr txBox="1">
            <a:spLocks noGrp="1"/>
          </p:cNvSpPr>
          <p:nvPr>
            <p:ph type="body" idx="3"/>
          </p:nvPr>
        </p:nvSpPr>
        <p:spPr>
          <a:xfrm>
            <a:off x="747924" y="1267758"/>
            <a:ext cx="2634011" cy="3216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DUPLICATION REMOVAL</a:t>
            </a:r>
          </a:p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REMOVAL</a:t>
            </a:r>
          </a:p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 FORMATTING</a:t>
            </a:r>
          </a:p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RENAMMING COLUMNS</a:t>
            </a:r>
          </a:p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REGEX</a:t>
            </a:r>
          </a:p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SUBSETTING</a:t>
            </a:r>
          </a:p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9" name="Google Shape;589;p2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074" name="Picture 2" descr="How to remove NA in R (Data Analysis Basics in R #20) - YouTube">
            <a:extLst>
              <a:ext uri="{FF2B5EF4-FFF2-40B4-BE49-F238E27FC236}">
                <a16:creationId xmlns:a16="http://schemas.microsoft.com/office/drawing/2014/main" id="{D2558299-5F62-4154-9AD5-83BCD3260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9"/>
          <a:stretch/>
        </p:blipFill>
        <p:spPr bwMode="auto">
          <a:xfrm>
            <a:off x="4951920" y="1214959"/>
            <a:ext cx="2208637" cy="75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Learn SQL JOINs | LearnSQL.com">
            <a:extLst>
              <a:ext uri="{FF2B5EF4-FFF2-40B4-BE49-F238E27FC236}">
                <a16:creationId xmlns:a16="http://schemas.microsoft.com/office/drawing/2014/main" id="{A6998D5F-6007-4F58-A4F9-A2BDB465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58" y="2102507"/>
            <a:ext cx="1912471" cy="10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t Classification with CNN using Regex | Towards Data Science">
            <a:extLst>
              <a:ext uri="{FF2B5EF4-FFF2-40B4-BE49-F238E27FC236}">
                <a16:creationId xmlns:a16="http://schemas.microsoft.com/office/drawing/2014/main" id="{5F47C83C-D341-4C3B-AF2C-BCFD485F5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23" y="2575365"/>
            <a:ext cx="1935629" cy="12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ubset Data Frame Rows in R - Datanovia">
            <a:extLst>
              <a:ext uri="{FF2B5EF4-FFF2-40B4-BE49-F238E27FC236}">
                <a16:creationId xmlns:a16="http://schemas.microsoft.com/office/drawing/2014/main" id="{DB636A4E-B934-4E9B-82AA-0C9996196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316" r="1338"/>
          <a:stretch/>
        </p:blipFill>
        <p:spPr bwMode="auto">
          <a:xfrm>
            <a:off x="4029676" y="4013020"/>
            <a:ext cx="1819795" cy="95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PRE-PROCESSING - NLP</a:t>
            </a:r>
            <a:endParaRPr sz="2000" dirty="0"/>
          </a:p>
        </p:txBody>
      </p:sp>
      <p:sp>
        <p:nvSpPr>
          <p:cNvPr id="588" name="Google Shape;588;p20"/>
          <p:cNvSpPr txBox="1">
            <a:spLocks noGrp="1"/>
          </p:cNvSpPr>
          <p:nvPr>
            <p:ph type="body" idx="3"/>
          </p:nvPr>
        </p:nvSpPr>
        <p:spPr>
          <a:xfrm>
            <a:off x="747924" y="1267758"/>
            <a:ext cx="2634011" cy="3216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WORDS REMOVAL</a:t>
            </a:r>
          </a:p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LEMMATIZATION</a:t>
            </a:r>
          </a:p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N-GRAMS</a:t>
            </a:r>
          </a:p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VECTORIZER</a:t>
            </a:r>
          </a:p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REGEX</a:t>
            </a:r>
          </a:p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9" name="Google Shape;589;p2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050" name="Picture 2" descr="Introduction to Natural Language Processing for Text | by Ventsislav  Yordanov | Towards Data Science">
            <a:extLst>
              <a:ext uri="{FF2B5EF4-FFF2-40B4-BE49-F238E27FC236}">
                <a16:creationId xmlns:a16="http://schemas.microsoft.com/office/drawing/2014/main" id="{95F0F997-C22D-4D9E-A291-1281E3DF1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19" y="1213969"/>
            <a:ext cx="1326458" cy="121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emming And Lemmatization Tutorial | Natural Language Processing (NLP)  With Python | Edureka - YouTube">
            <a:extLst>
              <a:ext uri="{FF2B5EF4-FFF2-40B4-BE49-F238E27FC236}">
                <a16:creationId xmlns:a16="http://schemas.microsoft.com/office/drawing/2014/main" id="{C1E246D3-ED2B-46EB-8DEA-A750065E1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07" y="1896199"/>
            <a:ext cx="1942446" cy="10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-Gram Model">
            <a:extLst>
              <a:ext uri="{FF2B5EF4-FFF2-40B4-BE49-F238E27FC236}">
                <a16:creationId xmlns:a16="http://schemas.microsoft.com/office/drawing/2014/main" id="{462053FB-01E8-4F0D-8B8F-7469AD3C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35" y="3197629"/>
            <a:ext cx="2091671" cy="63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50E25-C010-448C-8EF4-C028C3919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267" y="3795329"/>
            <a:ext cx="1683785" cy="11231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 MODELING </a:t>
            </a:r>
            <a:endParaRPr dirty="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CFD565B-4D25-4F95-B68D-C55CAFB59EEA}"/>
              </a:ext>
            </a:extLst>
          </p:cNvPr>
          <p:cNvPicPr/>
          <p:nvPr/>
        </p:nvPicPr>
        <p:blipFill rotWithShape="1">
          <a:blip r:embed="rId3"/>
          <a:srcRect t="10414" r="740"/>
          <a:stretch/>
        </p:blipFill>
        <p:spPr>
          <a:xfrm>
            <a:off x="1532016" y="1807122"/>
            <a:ext cx="4357796" cy="2435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EB95C-AF26-411C-BEC1-C156BE6873A2}"/>
              </a:ext>
            </a:extLst>
          </p:cNvPr>
          <p:cNvSpPr txBox="1"/>
          <p:nvPr/>
        </p:nvSpPr>
        <p:spPr>
          <a:xfrm>
            <a:off x="2132972" y="1290885"/>
            <a:ext cx="299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LDA TOPIC MODEL 8 TOPICS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MODELS AND RESULTS </a:t>
            </a:r>
            <a:endParaRPr dirty="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2028D1-BFF0-437A-A3BF-550D37E61C2A}"/>
              </a:ext>
            </a:extLst>
          </p:cNvPr>
          <p:cNvSpPr txBox="1"/>
          <p:nvPr/>
        </p:nvSpPr>
        <p:spPr>
          <a:xfrm>
            <a:off x="747925" y="1147481"/>
            <a:ext cx="299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85228-1255-4EA7-855D-B411FB296342}"/>
              </a:ext>
            </a:extLst>
          </p:cNvPr>
          <p:cNvSpPr txBox="1"/>
          <p:nvPr/>
        </p:nvSpPr>
        <p:spPr>
          <a:xfrm>
            <a:off x="4780430" y="1147481"/>
            <a:ext cx="299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A4D1E1-7A9B-4398-B884-F498686BC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624180"/>
            <a:ext cx="2519421" cy="9475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B743E3-471E-45C8-9EE1-17853A4A0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24180"/>
            <a:ext cx="2538394" cy="962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BCC367-6856-4D28-9893-AA0E691FF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491" y="3128024"/>
            <a:ext cx="2991267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9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9359" y="193817"/>
            <a:ext cx="5968881" cy="52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WORLD MAPS 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33FFA-F082-483A-8394-A100EC72C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2" y="813547"/>
            <a:ext cx="3433826" cy="1887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056DB-83EB-468A-8F18-DC02BA05B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105" y="813547"/>
            <a:ext cx="3493477" cy="1909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3BD32F-60CE-40E4-8D39-E38CF659F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587" y="2950464"/>
            <a:ext cx="3563471" cy="20468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9359" y="404282"/>
            <a:ext cx="5968881" cy="52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CLUSTERING OF TOPICS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2126423E-CD95-4F0C-BF61-8029BCD7C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35" y="1205379"/>
            <a:ext cx="4812606" cy="37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66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9359" y="404282"/>
            <a:ext cx="5968881" cy="52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 CLOUD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7B1C7-0784-49BC-9BB7-E76A76E2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53" y="1316438"/>
            <a:ext cx="5452694" cy="334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2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9359" y="404282"/>
            <a:ext cx="5968881" cy="52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 DISTRIBUTION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6AA7F-6A6B-491F-BF79-D19A26C1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12" y="1173336"/>
            <a:ext cx="4467406" cy="376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7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74128-3F8E-4A72-A235-243F2B09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207"/>
            <a:ext cx="4815450" cy="2242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96CE5-EE15-4E88-A583-D6BD85AAC362}"/>
              </a:ext>
            </a:extLst>
          </p:cNvPr>
          <p:cNvSpPr txBox="1"/>
          <p:nvPr/>
        </p:nvSpPr>
        <p:spPr>
          <a:xfrm>
            <a:off x="1203803" y="184098"/>
            <a:ext cx="420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Sniglet" panose="020B0604020202020204" charset="0"/>
              </a:rPr>
              <a:t>TOPIC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D8625-E6D8-4766-89D3-74E6CE75C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450" y="2786115"/>
            <a:ext cx="4328550" cy="23572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0D1334-94FC-4049-BD2B-E6845B585EED}"/>
              </a:ext>
            </a:extLst>
          </p:cNvPr>
          <p:cNvSpPr txBox="1"/>
          <p:nvPr/>
        </p:nvSpPr>
        <p:spPr>
          <a:xfrm>
            <a:off x="5417118" y="2213756"/>
            <a:ext cx="420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Sniglet" panose="020B0604020202020204" charset="0"/>
              </a:rPr>
              <a:t>FUZZY MATCHING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5"/>
          <p:cNvSpPr txBox="1">
            <a:spLocks noGrp="1"/>
          </p:cNvSpPr>
          <p:nvPr>
            <p:ph type="title" idx="4294967295"/>
          </p:nvPr>
        </p:nvSpPr>
        <p:spPr>
          <a:xfrm>
            <a:off x="0" y="242382"/>
            <a:ext cx="4793876" cy="450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634" name="Google Shape;634;p2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9" name="Google Shape;1037;p48">
            <a:extLst>
              <a:ext uri="{FF2B5EF4-FFF2-40B4-BE49-F238E27FC236}">
                <a16:creationId xmlns:a16="http://schemas.microsoft.com/office/drawing/2014/main" id="{E4FB9B15-6AA1-461A-8370-0BAFCE4BDC6A}"/>
              </a:ext>
            </a:extLst>
          </p:cNvPr>
          <p:cNvSpPr/>
          <p:nvPr/>
        </p:nvSpPr>
        <p:spPr>
          <a:xfrm>
            <a:off x="565854" y="828715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0" name="Google Shape;1037;p48">
            <a:extLst>
              <a:ext uri="{FF2B5EF4-FFF2-40B4-BE49-F238E27FC236}">
                <a16:creationId xmlns:a16="http://schemas.microsoft.com/office/drawing/2014/main" id="{2645DF49-77E8-4D40-AC5C-FAFF0F0B4AE8}"/>
              </a:ext>
            </a:extLst>
          </p:cNvPr>
          <p:cNvSpPr/>
          <p:nvPr/>
        </p:nvSpPr>
        <p:spPr>
          <a:xfrm>
            <a:off x="565850" y="172794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21" name="Google Shape;1037;p48">
            <a:extLst>
              <a:ext uri="{FF2B5EF4-FFF2-40B4-BE49-F238E27FC236}">
                <a16:creationId xmlns:a16="http://schemas.microsoft.com/office/drawing/2014/main" id="{832C74A0-58D5-4A82-B1AA-C60AE2152C41}"/>
              </a:ext>
            </a:extLst>
          </p:cNvPr>
          <p:cNvSpPr/>
          <p:nvPr/>
        </p:nvSpPr>
        <p:spPr>
          <a:xfrm>
            <a:off x="565848" y="2843713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2715-AE24-4A73-8CAB-CDB3D730188A}"/>
              </a:ext>
            </a:extLst>
          </p:cNvPr>
          <p:cNvSpPr txBox="1"/>
          <p:nvPr/>
        </p:nvSpPr>
        <p:spPr>
          <a:xfrm>
            <a:off x="912078" y="741267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MATCHING HAS GIVEN REULTS THAT HAVE PARTIAL MATCHING AND THE PROBABILITY FOR THEM TO MATCH IS 60%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D7DE6-9311-486D-B834-B01722E20D65}"/>
              </a:ext>
            </a:extLst>
          </p:cNvPr>
          <p:cNvSpPr txBox="1"/>
          <p:nvPr/>
        </p:nvSpPr>
        <p:spPr>
          <a:xfrm>
            <a:off x="912078" y="1566736"/>
            <a:ext cx="4114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HELPED CATEGORIZING THE DATA BASED ON FEW KEY WORDS AND THAT HELPED THE RECORDS TO BE CATEGORIZED AND GROUPED WITH 93% ACCURACY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0BE7FA-46E1-49B7-8BD6-6AC3C659705C}"/>
              </a:ext>
            </a:extLst>
          </p:cNvPr>
          <p:cNvSpPr txBox="1"/>
          <p:nvPr/>
        </p:nvSpPr>
        <p:spPr>
          <a:xfrm>
            <a:off x="912075" y="2754916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THE MODELS HAVE PERFORMED WELL AND GIVEN GOOD RESULTS</a:t>
            </a:r>
          </a:p>
        </p:txBody>
      </p:sp>
      <p:sp>
        <p:nvSpPr>
          <p:cNvPr id="25" name="Google Shape;1037;p48">
            <a:extLst>
              <a:ext uri="{FF2B5EF4-FFF2-40B4-BE49-F238E27FC236}">
                <a16:creationId xmlns:a16="http://schemas.microsoft.com/office/drawing/2014/main" id="{1592C182-E1EA-4C70-BA3F-33BEC1DAA2F7}"/>
              </a:ext>
            </a:extLst>
          </p:cNvPr>
          <p:cNvSpPr/>
          <p:nvPr/>
        </p:nvSpPr>
        <p:spPr>
          <a:xfrm>
            <a:off x="565849" y="3561845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D73F6-09DF-40DB-AC02-3B30F9EE5CAC}"/>
              </a:ext>
            </a:extLst>
          </p:cNvPr>
          <p:cNvSpPr txBox="1"/>
          <p:nvPr/>
        </p:nvSpPr>
        <p:spPr>
          <a:xfrm>
            <a:off x="912076" y="3419436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 WOULD HELP FAA PREDICT WHICH CATEGORY THE NEW DATA WOULD BE CLASSIFIED INTO.</a:t>
            </a:r>
          </a:p>
        </p:txBody>
      </p:sp>
      <p:sp>
        <p:nvSpPr>
          <p:cNvPr id="27" name="Google Shape;626;p25">
            <a:extLst>
              <a:ext uri="{FF2B5EF4-FFF2-40B4-BE49-F238E27FC236}">
                <a16:creationId xmlns:a16="http://schemas.microsoft.com/office/drawing/2014/main" id="{40CD4D2B-1BC3-45B7-9E98-A57B38F29FE2}"/>
              </a:ext>
            </a:extLst>
          </p:cNvPr>
          <p:cNvSpPr txBox="1">
            <a:spLocks/>
          </p:cNvSpPr>
          <p:nvPr/>
        </p:nvSpPr>
        <p:spPr>
          <a:xfrm>
            <a:off x="4350124" y="242382"/>
            <a:ext cx="4793876" cy="45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/>
              <a:t>FUTURE STUDY</a:t>
            </a:r>
          </a:p>
        </p:txBody>
      </p:sp>
      <p:sp>
        <p:nvSpPr>
          <p:cNvPr id="28" name="Google Shape;1045;p48">
            <a:extLst>
              <a:ext uri="{FF2B5EF4-FFF2-40B4-BE49-F238E27FC236}">
                <a16:creationId xmlns:a16="http://schemas.microsoft.com/office/drawing/2014/main" id="{43ED189A-AF45-4951-B76B-EF7A88E08F4C}"/>
              </a:ext>
            </a:extLst>
          </p:cNvPr>
          <p:cNvSpPr/>
          <p:nvPr/>
        </p:nvSpPr>
        <p:spPr>
          <a:xfrm>
            <a:off x="5119638" y="741267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58490-75CA-46DD-A5E7-CE9FEA00F1EE}"/>
              </a:ext>
            </a:extLst>
          </p:cNvPr>
          <p:cNvSpPr txBox="1"/>
          <p:nvPr/>
        </p:nvSpPr>
        <p:spPr>
          <a:xfrm>
            <a:off x="5620870" y="741267"/>
            <a:ext cx="3523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AUTOMATIONS CAN BE DONE IN ORDER TO MAKE THE PROCESS SIMPLER AND FASTER.</a:t>
            </a:r>
          </a:p>
        </p:txBody>
      </p:sp>
      <p:sp>
        <p:nvSpPr>
          <p:cNvPr id="30" name="Google Shape;1045;p48">
            <a:extLst>
              <a:ext uri="{FF2B5EF4-FFF2-40B4-BE49-F238E27FC236}">
                <a16:creationId xmlns:a16="http://schemas.microsoft.com/office/drawing/2014/main" id="{C9C48862-1584-4CBD-B3A7-234570B587DB}"/>
              </a:ext>
            </a:extLst>
          </p:cNvPr>
          <p:cNvSpPr/>
          <p:nvPr/>
        </p:nvSpPr>
        <p:spPr>
          <a:xfrm>
            <a:off x="5119638" y="1728653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E217A6-A3EC-4339-984C-2AA07B38081E}"/>
              </a:ext>
            </a:extLst>
          </p:cNvPr>
          <p:cNvSpPr txBox="1"/>
          <p:nvPr/>
        </p:nvSpPr>
        <p:spPr>
          <a:xfrm>
            <a:off x="5620870" y="1561198"/>
            <a:ext cx="371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NLP TECHNIQUES CAN HELP GETTING RID OF FEW OVERLAPPING DATA IN TOPIC MODELING.</a:t>
            </a:r>
          </a:p>
        </p:txBody>
      </p:sp>
      <p:sp>
        <p:nvSpPr>
          <p:cNvPr id="32" name="Google Shape;1045;p48">
            <a:extLst>
              <a:ext uri="{FF2B5EF4-FFF2-40B4-BE49-F238E27FC236}">
                <a16:creationId xmlns:a16="http://schemas.microsoft.com/office/drawing/2014/main" id="{A7C488F4-6B2D-4B48-BC6D-FA64AE4D7D6B}"/>
              </a:ext>
            </a:extLst>
          </p:cNvPr>
          <p:cNvSpPr/>
          <p:nvPr/>
        </p:nvSpPr>
        <p:spPr>
          <a:xfrm>
            <a:off x="5119637" y="2607649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A7370B-9C45-4969-A9B0-6D55FFAAB39C}"/>
              </a:ext>
            </a:extLst>
          </p:cNvPr>
          <p:cNvSpPr txBox="1"/>
          <p:nvPr/>
        </p:nvSpPr>
        <p:spPr>
          <a:xfrm>
            <a:off x="5620870" y="2539472"/>
            <a:ext cx="3523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DATASETS RECEIVED COULD LEAD TO BETTER RESULTS AND BETTER CLASSIFICATION.</a:t>
            </a:r>
          </a:p>
        </p:txBody>
      </p:sp>
      <p:sp>
        <p:nvSpPr>
          <p:cNvPr id="34" name="Google Shape;1045;p48">
            <a:extLst>
              <a:ext uri="{FF2B5EF4-FFF2-40B4-BE49-F238E27FC236}">
                <a16:creationId xmlns:a16="http://schemas.microsoft.com/office/drawing/2014/main" id="{7EAB2D01-72F4-49C3-A0BE-A27D1FFEA9C9}"/>
              </a:ext>
            </a:extLst>
          </p:cNvPr>
          <p:cNvSpPr/>
          <p:nvPr/>
        </p:nvSpPr>
        <p:spPr>
          <a:xfrm>
            <a:off x="5119637" y="3539399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7321F3-5C7E-4A70-B5A1-BA829F1D7E63}"/>
              </a:ext>
            </a:extLst>
          </p:cNvPr>
          <p:cNvSpPr txBox="1"/>
          <p:nvPr/>
        </p:nvSpPr>
        <p:spPr>
          <a:xfrm>
            <a:off x="5620870" y="3423319"/>
            <a:ext cx="3523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THE DATA BASED ON WEIGHTAGE OF IMPORTANCE CAN BE ADDED TO THE MODELS.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46F8CBF-9C9F-4AD6-9BDC-93D182692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3501551"/>
              </p:ext>
            </p:extLst>
          </p:nvPr>
        </p:nvGraphicFramePr>
        <p:xfrm>
          <a:off x="835959" y="201706"/>
          <a:ext cx="8077200" cy="47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6D16AC-6C3E-4469-9A28-E0EBABFCB60F}"/>
              </a:ext>
            </a:extLst>
          </p:cNvPr>
          <p:cNvSpPr txBox="1"/>
          <p:nvPr/>
        </p:nvSpPr>
        <p:spPr>
          <a:xfrm>
            <a:off x="948017" y="489415"/>
            <a:ext cx="427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Sniglet" panose="020B0604020202020204" charset="0"/>
              </a:rPr>
              <a:t>TEAM IMMORTALS</a:t>
            </a:r>
          </a:p>
        </p:txBody>
      </p:sp>
      <p:sp>
        <p:nvSpPr>
          <p:cNvPr id="8" name="Google Shape;934;p44">
            <a:extLst>
              <a:ext uri="{FF2B5EF4-FFF2-40B4-BE49-F238E27FC236}">
                <a16:creationId xmlns:a16="http://schemas.microsoft.com/office/drawing/2014/main" id="{62DE695C-4C46-4E9C-9881-E12DA94A69D6}"/>
              </a:ext>
            </a:extLst>
          </p:cNvPr>
          <p:cNvSpPr txBox="1"/>
          <p:nvPr/>
        </p:nvSpPr>
        <p:spPr>
          <a:xfrm>
            <a:off x="583568" y="3039651"/>
            <a:ext cx="1185849" cy="61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Vishnu Nimallapalli</a:t>
            </a:r>
            <a:br>
              <a:rPr lang="en" dirty="0">
                <a:latin typeface="Dosis"/>
                <a:ea typeface="Dosis"/>
                <a:cs typeface="Dosis"/>
                <a:sym typeface="Dosis"/>
              </a:rPr>
            </a:br>
            <a:r>
              <a:rPr lang="en" sz="800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SCRUM MASTER</a:t>
            </a:r>
            <a:endParaRPr sz="800" b="1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" name="Google Shape;936;p44">
            <a:extLst>
              <a:ext uri="{FF2B5EF4-FFF2-40B4-BE49-F238E27FC236}">
                <a16:creationId xmlns:a16="http://schemas.microsoft.com/office/drawing/2014/main" id="{6B9D53F1-F68A-4137-8BCE-672F5081B650}"/>
              </a:ext>
            </a:extLst>
          </p:cNvPr>
          <p:cNvSpPr txBox="1"/>
          <p:nvPr/>
        </p:nvSpPr>
        <p:spPr>
          <a:xfrm>
            <a:off x="2104417" y="3040267"/>
            <a:ext cx="1185849" cy="61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Sai Shashank Vinnakota</a:t>
            </a:r>
            <a:br>
              <a:rPr lang="en" dirty="0">
                <a:latin typeface="Dosis"/>
                <a:ea typeface="Dosis"/>
                <a:cs typeface="Dosis"/>
                <a:sym typeface="Dosis"/>
              </a:rPr>
            </a:br>
            <a:r>
              <a:rPr lang="en" sz="800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DEVELOPER</a:t>
            </a:r>
            <a:endParaRPr sz="800" b="1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" name="Google Shape;938;p44">
            <a:extLst>
              <a:ext uri="{FF2B5EF4-FFF2-40B4-BE49-F238E27FC236}">
                <a16:creationId xmlns:a16="http://schemas.microsoft.com/office/drawing/2014/main" id="{B44B21B7-0DAA-41A3-A560-AFEF259CBE61}"/>
              </a:ext>
            </a:extLst>
          </p:cNvPr>
          <p:cNvSpPr txBox="1"/>
          <p:nvPr/>
        </p:nvSpPr>
        <p:spPr>
          <a:xfrm>
            <a:off x="3821161" y="3039651"/>
            <a:ext cx="1185849" cy="61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Krishna Chaitanya Ashish Vattem</a:t>
            </a:r>
            <a:br>
              <a:rPr lang="en" dirty="0">
                <a:latin typeface="Dosis"/>
                <a:ea typeface="Dosis"/>
                <a:cs typeface="Dosis"/>
                <a:sym typeface="Dosis"/>
              </a:rPr>
            </a:br>
            <a:r>
              <a:rPr lang="en" sz="800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PRODUCT OWNER</a:t>
            </a:r>
            <a:endParaRPr sz="800" b="1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" name="Google Shape;940;p44">
            <a:extLst>
              <a:ext uri="{FF2B5EF4-FFF2-40B4-BE49-F238E27FC236}">
                <a16:creationId xmlns:a16="http://schemas.microsoft.com/office/drawing/2014/main" id="{6F9E2FCF-6D39-4A3C-B4F2-779AF916B886}"/>
              </a:ext>
            </a:extLst>
          </p:cNvPr>
          <p:cNvSpPr txBox="1"/>
          <p:nvPr/>
        </p:nvSpPr>
        <p:spPr>
          <a:xfrm>
            <a:off x="5537905" y="3040267"/>
            <a:ext cx="1185849" cy="61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Dhruveeth Pabba</a:t>
            </a:r>
            <a:br>
              <a:rPr lang="en" dirty="0">
                <a:latin typeface="Dosis"/>
                <a:ea typeface="Dosis"/>
                <a:cs typeface="Dosis"/>
                <a:sym typeface="Dosis"/>
              </a:rPr>
            </a:br>
            <a:r>
              <a:rPr lang="en" sz="800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DEVELOPER</a:t>
            </a:r>
            <a:endParaRPr sz="800" b="1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A2D80A-FEBA-452D-ADAB-08D00E07B418}"/>
              </a:ext>
            </a:extLst>
          </p:cNvPr>
          <p:cNvSpPr/>
          <p:nvPr/>
        </p:nvSpPr>
        <p:spPr>
          <a:xfrm>
            <a:off x="517326" y="1423455"/>
            <a:ext cx="1185849" cy="1368624"/>
          </a:xfrm>
          <a:prstGeom prst="ellipse">
            <a:avLst/>
          </a:prstGeom>
          <a:blipFill rotWithShape="1">
            <a:blip r:embed="rId8"/>
            <a:srcRect/>
            <a:stretch>
              <a:fillRect l="-1000" r="-1000"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tree, person, person, outdoor&#10;&#10;Description automatically generated">
            <a:extLst>
              <a:ext uri="{FF2B5EF4-FFF2-40B4-BE49-F238E27FC236}">
                <a16:creationId xmlns:a16="http://schemas.microsoft.com/office/drawing/2014/main" id="{960188E1-8C7A-4813-A037-2A0B1F2CC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157166" y="1452282"/>
            <a:ext cx="1290320" cy="1405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Google Shape;940;p44">
            <a:extLst>
              <a:ext uri="{FF2B5EF4-FFF2-40B4-BE49-F238E27FC236}">
                <a16:creationId xmlns:a16="http://schemas.microsoft.com/office/drawing/2014/main" id="{28A31D08-5839-4F4C-A67F-69BE5506B5EE}"/>
              </a:ext>
            </a:extLst>
          </p:cNvPr>
          <p:cNvSpPr txBox="1"/>
          <p:nvPr/>
        </p:nvSpPr>
        <p:spPr>
          <a:xfrm>
            <a:off x="7197693" y="3039651"/>
            <a:ext cx="1185849" cy="61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Sai Gaurav Daula</a:t>
            </a:r>
            <a:br>
              <a:rPr lang="en" dirty="0">
                <a:latin typeface="Dosis"/>
                <a:ea typeface="Dosis"/>
                <a:cs typeface="Dosis"/>
                <a:sym typeface="Dosis"/>
              </a:rPr>
            </a:br>
            <a:r>
              <a:rPr lang="en" sz="800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DEVELOPER</a:t>
            </a:r>
            <a:endParaRPr sz="800" b="1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969F1B-8600-46BB-B38A-30C2A25A6FDE}"/>
              </a:ext>
            </a:extLst>
          </p:cNvPr>
          <p:cNvSpPr/>
          <p:nvPr/>
        </p:nvSpPr>
        <p:spPr>
          <a:xfrm>
            <a:off x="5504277" y="1452282"/>
            <a:ext cx="1290320" cy="1367597"/>
          </a:xfrm>
          <a:prstGeom prst="ellipse">
            <a:avLst/>
          </a:prstGeom>
          <a:blipFill rotWithShape="1">
            <a:blip r:embed="rId10"/>
            <a:srcRect/>
            <a:stretch>
              <a:fillRect t="-13000" b="-13000"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3">
              <a:tint val="50000"/>
              <a:hueOff val="1758"/>
              <a:satOff val="-14068"/>
              <a:lumOff val="152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Picture 1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C4E3EFB-D933-494E-B561-B56726C535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1161" y="1452283"/>
            <a:ext cx="1290319" cy="1413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person standing in a doorway&#10;&#10;Description automatically generated with medium confidence">
            <a:extLst>
              <a:ext uri="{FF2B5EF4-FFF2-40B4-BE49-F238E27FC236}">
                <a16:creationId xmlns:a16="http://schemas.microsoft.com/office/drawing/2014/main" id="{35128E25-4C14-4D23-BE22-EB2599B050E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43" b="30113"/>
          <a:stretch/>
        </p:blipFill>
        <p:spPr>
          <a:xfrm>
            <a:off x="7047564" y="1452282"/>
            <a:ext cx="1290319" cy="14635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4"/>
          <p:cNvSpPr txBox="1">
            <a:spLocks noGrp="1"/>
          </p:cNvSpPr>
          <p:nvPr>
            <p:ph type="ctrTitle" idx="4294967295"/>
          </p:nvPr>
        </p:nvSpPr>
        <p:spPr>
          <a:xfrm>
            <a:off x="3657038" y="1073100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753" name="Google Shape;753;p34"/>
          <p:cNvSpPr txBox="1">
            <a:spLocks noGrp="1"/>
          </p:cNvSpPr>
          <p:nvPr>
            <p:ph type="body" idx="4294967295"/>
          </p:nvPr>
        </p:nvSpPr>
        <p:spPr>
          <a:xfrm>
            <a:off x="3657038" y="2119105"/>
            <a:ext cx="4451538" cy="2734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You can find us at</a:t>
            </a:r>
            <a:endParaRPr sz="20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sz="1400" dirty="0">
                <a:hlinkClick r:id="rId3"/>
              </a:rPr>
              <a:t>v</a:t>
            </a:r>
            <a:r>
              <a:rPr lang="en" sz="1400" dirty="0">
                <a:hlinkClick r:id="rId3"/>
              </a:rPr>
              <a:t>innakota.shashank@gmail.com</a:t>
            </a:r>
            <a:endParaRPr lang="en" sz="14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1400" dirty="0">
                <a:hlinkClick r:id="rId4"/>
              </a:rPr>
              <a:t>saigauravdaula@gmail.com</a:t>
            </a:r>
            <a:endParaRPr lang="en" sz="14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1400" dirty="0">
                <a:hlinkClick r:id="rId5"/>
              </a:rPr>
              <a:t>dhruveeth07@gmail.com</a:t>
            </a:r>
            <a:endParaRPr lang="en" sz="14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1400" dirty="0">
                <a:hlinkClick r:id="rId6"/>
              </a:rPr>
              <a:t>vishnunimmalapallicap@gmail.com</a:t>
            </a:r>
            <a:endParaRPr lang="en" sz="14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1400" dirty="0">
                <a:hlinkClick r:id="rId7"/>
              </a:rPr>
              <a:t>ashishvattem@gmail.com</a:t>
            </a:r>
            <a:endParaRPr lang="en" sz="14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/>
          </a:p>
        </p:txBody>
      </p:sp>
      <p:sp>
        <p:nvSpPr>
          <p:cNvPr id="754" name="Google Shape;754;p34"/>
          <p:cNvSpPr/>
          <p:nvPr/>
        </p:nvSpPr>
        <p:spPr>
          <a:xfrm>
            <a:off x="2257757" y="1402659"/>
            <a:ext cx="1180108" cy="108997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55" name="Google Shape;755;p3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235324" y="666153"/>
            <a:ext cx="4800600" cy="7250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Sniglet" panose="020B0604020202020204" charset="0"/>
              </a:rPr>
              <a:t>FEDERAL AVIATION ADMINISTRATION</a:t>
            </a:r>
            <a:endParaRPr sz="3600" dirty="0">
              <a:latin typeface="Sniglet" panose="020B0604020202020204" charset="0"/>
            </a:endParaRPr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311163" y="1916159"/>
            <a:ext cx="4406873" cy="2198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Federal Aviation Administration (FAA) is the largest modern transportation agency and a governmental body of the United States with powers to regulate all aspects of civil aviation in that nation as well as over its surrounding international waters</a:t>
            </a:r>
            <a:endParaRPr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942D63-C44E-497A-A21B-4D4BB1619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030" y="1230407"/>
            <a:ext cx="2004809" cy="2023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129597" y="628835"/>
            <a:ext cx="8336105" cy="15697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Sniglet" panose="020B0604020202020204" charset="0"/>
              </a:rPr>
              <a:t>Problem Statement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3600" dirty="0">
              <a:latin typeface="Algerian" panose="04020705040A02060702" pitchFamily="8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411B9-F2A6-4AEF-B343-DC6F58F82209}"/>
              </a:ext>
            </a:extLst>
          </p:cNvPr>
          <p:cNvSpPr txBox="1"/>
          <p:nvPr/>
        </p:nvSpPr>
        <p:spPr>
          <a:xfrm>
            <a:off x="988359" y="921174"/>
            <a:ext cx="6864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7" name="Google Shape;560;p17">
            <a:extLst>
              <a:ext uri="{FF2B5EF4-FFF2-40B4-BE49-F238E27FC236}">
                <a16:creationId xmlns:a16="http://schemas.microsoft.com/office/drawing/2014/main" id="{2D193773-2B33-486A-BBEF-C3FD9B6C079F}"/>
              </a:ext>
            </a:extLst>
          </p:cNvPr>
          <p:cNvSpPr txBox="1">
            <a:spLocks/>
          </p:cNvSpPr>
          <p:nvPr/>
        </p:nvSpPr>
        <p:spPr>
          <a:xfrm>
            <a:off x="1350521" y="825905"/>
            <a:ext cx="6140400" cy="4027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Dosis"/>
              <a:buChar char="✘"/>
              <a:defRPr sz="2500" b="1" i="0" u="none" strike="noStrike" cap="none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Dosis"/>
              <a:buChar char="✗"/>
              <a:defRPr sz="2500" b="1" i="0" u="none" strike="noStrike" cap="none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Dosis"/>
              <a:buChar char="■"/>
              <a:defRPr sz="2500" b="1" i="0" u="none" strike="noStrike" cap="none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Dosis"/>
              <a:buChar char="●"/>
              <a:defRPr sz="2500" b="1" i="0" u="none" strike="noStrike" cap="none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Dosis"/>
              <a:buChar char="○"/>
              <a:defRPr sz="2500" b="1" i="0" u="none" strike="noStrike" cap="none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Dosis"/>
              <a:buChar char="■"/>
              <a:defRPr sz="2500" b="1" i="0" u="none" strike="noStrike" cap="none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Dosis"/>
              <a:buChar char="●"/>
              <a:defRPr sz="2500" b="1" i="0" u="none" strike="noStrike" cap="none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Dosis"/>
              <a:buChar char="○"/>
              <a:defRPr sz="2500" b="1" i="0" u="none" strike="noStrike" cap="none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Dosis"/>
              <a:buChar char="■"/>
              <a:defRPr sz="2500" b="1" i="0" u="none" strike="noStrike" cap="none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l">
              <a:spcBef>
                <a:spcPts val="400"/>
              </a:spcBef>
              <a:buFont typeface="Dosis"/>
              <a:buNone/>
            </a:pPr>
            <a:r>
              <a:rPr lang="en-US" sz="1400" dirty="0"/>
              <a:t>             </a:t>
            </a:r>
            <a:endParaRPr lang="en-US" sz="1200" dirty="0"/>
          </a:p>
          <a:p>
            <a:r>
              <a:rPr lang="en-IN" sz="1200" dirty="0">
                <a:solidFill>
                  <a:srgbClr val="2C2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data sources are acquired by the federal aviation administration (FAA) and record the aircraft incidents, accidents or failure.</a:t>
            </a:r>
            <a:endParaRPr lang="en-US" sz="1200" dirty="0">
              <a:solidFill>
                <a:srgbClr val="2C29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/>
            <a:r>
              <a:rPr lang="en-IN" sz="1200" dirty="0">
                <a:solidFill>
                  <a:srgbClr val="2C2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datasets were created with different perspectives of the individuals creating them, which are specific to their business objectives.</a:t>
            </a:r>
            <a:endParaRPr lang="en-US" sz="1200" dirty="0">
              <a:solidFill>
                <a:srgbClr val="2C29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dirty="0">
                <a:solidFill>
                  <a:srgbClr val="2C2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aim is to map the data from the multiple data sources and create a  single repository which can be readily available for the FAA.</a:t>
            </a:r>
            <a:endParaRPr lang="en-US" sz="1200" dirty="0">
              <a:solidFill>
                <a:srgbClr val="2C29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dirty="0">
                <a:solidFill>
                  <a:srgbClr val="2C2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data insights can be built using the data Engineering techniques which must be applied throughout this project</a:t>
            </a:r>
            <a:r>
              <a:rPr lang="en-IN" sz="1100" dirty="0">
                <a:solidFill>
                  <a:srgbClr val="2C2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100" dirty="0">
              <a:solidFill>
                <a:srgbClr val="2C29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50" indent="0" algn="l">
              <a:spcBef>
                <a:spcPts val="0"/>
              </a:spcBef>
              <a:buFont typeface="Dosis"/>
              <a:buNone/>
            </a:pPr>
            <a:r>
              <a:rPr lang="en-US" sz="1200" dirty="0"/>
              <a:t>            </a:t>
            </a:r>
          </a:p>
          <a:p>
            <a:pPr marL="69850" indent="0" algn="l">
              <a:spcBef>
                <a:spcPts val="0"/>
              </a:spcBef>
              <a:buFont typeface="Dosis"/>
              <a:buNone/>
            </a:pPr>
            <a:endParaRPr lang="en-US" sz="1400" dirty="0"/>
          </a:p>
          <a:p>
            <a:pPr algn="l">
              <a:spcBef>
                <a:spcPts val="0"/>
              </a:spcBef>
            </a:pPr>
            <a:endParaRPr lang="en-US" sz="1400" dirty="0"/>
          </a:p>
          <a:p>
            <a:pPr algn="l">
              <a:spcBef>
                <a:spcPts val="0"/>
              </a:spcBef>
            </a:pPr>
            <a:endParaRPr lang="en-US" sz="1400" dirty="0"/>
          </a:p>
          <a:p>
            <a:pPr marL="69850" indent="0" algn="l">
              <a:spcBef>
                <a:spcPts val="0"/>
              </a:spcBef>
              <a:buFont typeface="Dosis"/>
              <a:buNone/>
            </a:pPr>
            <a:endParaRPr lang="en-US" sz="1400" dirty="0"/>
          </a:p>
          <a:p>
            <a:pPr algn="l">
              <a:spcBef>
                <a:spcPts val="0"/>
              </a:spcBef>
            </a:pPr>
            <a:endParaRPr lang="en-US" sz="1400" dirty="0"/>
          </a:p>
          <a:p>
            <a:pPr marL="0" indent="0" algn="l">
              <a:buFont typeface="Dosis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496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825" name="Google Shape;825;p3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26" name="Google Shape;82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829" name="Google Shape;82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1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1" name="Google Shape;83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832" name="Google Shape;83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3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4" name="Google Shape;83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35" name="Google Shape;83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5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7" name="Google Shape;83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38" name="Google Shape;83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9" name="Google Shape;83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6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40" name="Google Shape;84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41" name="Google Shape;84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42" name="Google Shape;84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4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43" name="Google Shape;84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44" name="Google Shape;84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45" name="Google Shape;84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2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846" name="Google Shape;846;p39"/>
          <p:cNvSpPr txBox="1"/>
          <p:nvPr/>
        </p:nvSpPr>
        <p:spPr>
          <a:xfrm>
            <a:off x="1379839" y="119887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D</a:t>
            </a:r>
            <a:r>
              <a:rPr lang="en" sz="9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ataset Aquisition</a:t>
            </a:r>
            <a:endParaRPr sz="9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7" name="Google Shape;84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NLP Techniques</a:t>
            </a:r>
            <a:endParaRPr sz="9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8" name="Google Shape;84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Machine Learning models</a:t>
            </a:r>
            <a:endParaRPr sz="9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9" name="Google Shape;84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Data Pre-Processing</a:t>
            </a:r>
            <a:endParaRPr sz="9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0" name="Google Shape;85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Merging Techniques</a:t>
            </a:r>
            <a:endParaRPr sz="9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1" name="Google Shape;851;p39"/>
          <p:cNvSpPr txBox="1"/>
          <p:nvPr/>
        </p:nvSpPr>
        <p:spPr>
          <a:xfrm>
            <a:off x="6245125" y="4049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Results &amp; Findings</a:t>
            </a:r>
            <a:endParaRPr sz="9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420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 OVERVIEW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56262" y="645459"/>
            <a:ext cx="6140400" cy="4027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l" rtl="0">
              <a:spcBef>
                <a:spcPts val="400"/>
              </a:spcBef>
              <a:spcAft>
                <a:spcPts val="0"/>
              </a:spcAft>
              <a:buSzPts val="2500"/>
              <a:buNone/>
            </a:pPr>
            <a:r>
              <a:rPr lang="en-US" sz="1400" dirty="0"/>
              <a:t>             1.   Service Difficulty Reports</a:t>
            </a:r>
          </a:p>
          <a:p>
            <a:pPr marL="69850" lvl="0" indent="0" algn="l" rtl="0">
              <a:spcBef>
                <a:spcPts val="400"/>
              </a:spcBef>
              <a:spcAft>
                <a:spcPts val="0"/>
              </a:spcAft>
              <a:buSzPts val="2500"/>
              <a:buNone/>
            </a:pPr>
            <a:endParaRPr lang="en-US" sz="1200" dirty="0"/>
          </a:p>
          <a:p>
            <a:pPr lvl="1"/>
            <a:r>
              <a:rPr lang="en-US" sz="1200" dirty="0"/>
              <a:t>Dataset Owner: Federal Aviation Administration (FAA) </a:t>
            </a:r>
          </a:p>
          <a:p>
            <a:pPr lvl="1"/>
            <a:r>
              <a:rPr lang="en-US" sz="1200" dirty="0"/>
              <a:t>Dataset Year: 2019</a:t>
            </a:r>
          </a:p>
          <a:p>
            <a:pPr lvl="1"/>
            <a:r>
              <a:rPr lang="en-US" sz="1200" dirty="0"/>
              <a:t>Dataset Type: Open Source</a:t>
            </a:r>
          </a:p>
          <a:p>
            <a:pPr lvl="1"/>
            <a:r>
              <a:rPr lang="en-US" sz="1200" dirty="0"/>
              <a:t>Dataset License: FAA</a:t>
            </a:r>
          </a:p>
          <a:p>
            <a:pPr marL="6985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1200" dirty="0"/>
              <a:t>            </a:t>
            </a:r>
          </a:p>
          <a:p>
            <a:pPr marL="6985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1400" dirty="0"/>
              <a:t>             2.   Accident/Incident Data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 lvl="1"/>
            <a:r>
              <a:rPr lang="en-US" sz="1200" dirty="0"/>
              <a:t>Dataset Owner: Federal Aviation Administration (FAA) AIDS data</a:t>
            </a:r>
          </a:p>
          <a:p>
            <a:pPr lvl="1"/>
            <a:r>
              <a:rPr lang="en-US" sz="1200" dirty="0"/>
              <a:t>Dataset Type: Open Source</a:t>
            </a:r>
          </a:p>
          <a:p>
            <a:pPr lvl="1"/>
            <a:r>
              <a:rPr lang="en-US" sz="1200" dirty="0"/>
              <a:t>Dataset Year: 2019</a:t>
            </a:r>
          </a:p>
          <a:p>
            <a:pPr lvl="1"/>
            <a:r>
              <a:rPr lang="en-US" sz="1200" dirty="0"/>
              <a:t>Dataset License: FAA</a:t>
            </a:r>
          </a:p>
          <a:p>
            <a:pPr lvl="1"/>
            <a:endParaRPr lang="en-US" sz="1400" dirty="0"/>
          </a:p>
          <a:p>
            <a:pPr marL="6985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1400" dirty="0"/>
              <a:t>             3. Aviation Safety Reporting System</a:t>
            </a:r>
          </a:p>
          <a:p>
            <a:pPr marL="6985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sz="1200" dirty="0"/>
          </a:p>
          <a:p>
            <a:pPr lvl="1"/>
            <a:r>
              <a:rPr lang="en-US" sz="1200" dirty="0"/>
              <a:t>Dataset Owner: Federal Aviation Administration (FAA) </a:t>
            </a:r>
          </a:p>
          <a:p>
            <a:pPr lvl="1"/>
            <a:r>
              <a:rPr lang="en-US" sz="1200" dirty="0"/>
              <a:t>Dataset Type: Open Source</a:t>
            </a:r>
          </a:p>
          <a:p>
            <a:pPr lvl="1"/>
            <a:r>
              <a:rPr lang="en-US" sz="1200" dirty="0"/>
              <a:t>Dataset Year: 2019</a:t>
            </a:r>
          </a:p>
          <a:p>
            <a:pPr lvl="1"/>
            <a:r>
              <a:rPr lang="en-US" sz="1200" dirty="0"/>
              <a:t>Dataset License: FAA</a:t>
            </a:r>
          </a:p>
          <a:p>
            <a:pPr marL="558800" lvl="1" indent="0">
              <a:buNone/>
            </a:pPr>
            <a:endParaRPr lang="en-US" sz="900" dirty="0"/>
          </a:p>
          <a:p>
            <a:pPr marL="6985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n" sz="14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n" sz="14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n" sz="1400" dirty="0"/>
          </a:p>
          <a:p>
            <a:pPr marL="6985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n" sz="14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n"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1153241" y="971165"/>
            <a:ext cx="5874352" cy="3292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 Concept - 1</a:t>
            </a:r>
            <a:endParaRPr sz="36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AC7E2D-9CF3-42F6-AB10-EB7D8748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51" y="1754114"/>
            <a:ext cx="5752942" cy="15610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31AC80-7AE9-4C42-A18D-5A44CBDF76F6}"/>
              </a:ext>
            </a:extLst>
          </p:cNvPr>
          <p:cNvSpPr txBox="1"/>
          <p:nvPr/>
        </p:nvSpPr>
        <p:spPr>
          <a:xfrm>
            <a:off x="5857892" y="2965624"/>
            <a:ext cx="1230406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GROUPED DATASET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BD293-CC7E-4146-A755-D2EA57969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76" y="941294"/>
            <a:ext cx="6246938" cy="2802189"/>
          </a:xfrm>
          <a:prstGeom prst="rect">
            <a:avLst/>
          </a:prstGeom>
        </p:spPr>
      </p:pic>
      <p:sp>
        <p:nvSpPr>
          <p:cNvPr id="54" name="Google Shape;566;p18">
            <a:extLst>
              <a:ext uri="{FF2B5EF4-FFF2-40B4-BE49-F238E27FC236}">
                <a16:creationId xmlns:a16="http://schemas.microsoft.com/office/drawing/2014/main" id="{65FBC0F4-3433-44CD-BBF2-6B0A6933D71C}"/>
              </a:ext>
            </a:extLst>
          </p:cNvPr>
          <p:cNvSpPr txBox="1">
            <a:spLocks/>
          </p:cNvSpPr>
          <p:nvPr/>
        </p:nvSpPr>
        <p:spPr>
          <a:xfrm>
            <a:off x="1167928" y="373407"/>
            <a:ext cx="5874352" cy="32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3600" dirty="0"/>
              <a:t> Concept - 2</a:t>
            </a:r>
          </a:p>
        </p:txBody>
      </p:sp>
    </p:spTree>
    <p:extLst>
      <p:ext uri="{BB962C8B-B14F-4D97-AF65-F5344CB8AC3E}">
        <p14:creationId xmlns:p14="http://schemas.microsoft.com/office/powerpoint/2010/main" val="24488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5" y="912676"/>
            <a:ext cx="3159000" cy="1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TOPIC MODELLING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natural language processing, the latent Dirichlet allocation (LDA) is a generative statistical model that allows sets of observations to be explained by unobserved groups that explain why some parts of the data are similar. </a:t>
            </a:r>
            <a:endParaRPr lang="en-US" sz="1400" b="1"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APPROACH</a:t>
            </a:r>
            <a:endParaRPr dirty="0"/>
          </a:p>
        </p:txBody>
      </p:sp>
      <p:sp>
        <p:nvSpPr>
          <p:cNvPr id="579" name="Google Shape;579;p19"/>
          <p:cNvSpPr txBox="1">
            <a:spLocks noGrp="1"/>
          </p:cNvSpPr>
          <p:nvPr>
            <p:ph type="body" idx="2"/>
          </p:nvPr>
        </p:nvSpPr>
        <p:spPr>
          <a:xfrm>
            <a:off x="4097098" y="912676"/>
            <a:ext cx="3159000" cy="1884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FUZZY MATCHER</a:t>
            </a:r>
            <a:endParaRPr b="1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has a very simple interface to link two data frames in pandas using probabilistic record linking. The main plus point for this it gives a ratio score which is nothing but the best match score for the value/ row . </a:t>
            </a:r>
            <a:endParaRPr sz="1400"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A901D0-2D73-4F09-9FD1-77313445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2934661"/>
            <a:ext cx="2901763" cy="167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zzy Matching — Continuum">
            <a:extLst>
              <a:ext uri="{FF2B5EF4-FFF2-40B4-BE49-F238E27FC236}">
                <a16:creationId xmlns:a16="http://schemas.microsoft.com/office/drawing/2014/main" id="{C62700DC-A2C3-496A-A6B0-C638C4EB2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98" y="2825606"/>
            <a:ext cx="2529507" cy="189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629</Words>
  <Application>Microsoft Office PowerPoint</Application>
  <PresentationFormat>On-screen Show (16:9)</PresentationFormat>
  <Paragraphs>131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Dosis</vt:lpstr>
      <vt:lpstr>Algerian</vt:lpstr>
      <vt:lpstr>Calibri</vt:lpstr>
      <vt:lpstr>Sniglet</vt:lpstr>
      <vt:lpstr>Times New Roman</vt:lpstr>
      <vt:lpstr>Friar template</vt:lpstr>
      <vt:lpstr>DATA SOURCE COMBINATION  FEDERAL AVIATION ADMINISTRATION</vt:lpstr>
      <vt:lpstr>PowerPoint Presentation</vt:lpstr>
      <vt:lpstr>FEDERAL AVIATION ADMINISTRATION</vt:lpstr>
      <vt:lpstr>PowerPoint Presentation</vt:lpstr>
      <vt:lpstr>ROADMAP</vt:lpstr>
      <vt:lpstr>DATASETS OVERVIEW</vt:lpstr>
      <vt:lpstr> Concept - 1</vt:lpstr>
      <vt:lpstr>PowerPoint Presentation</vt:lpstr>
      <vt:lpstr>APPROACH</vt:lpstr>
      <vt:lpstr>DATA PRE-PROCESSING</vt:lpstr>
      <vt:lpstr>DATA PRE-PROCESSING - NLP</vt:lpstr>
      <vt:lpstr>TOPIC MODELING </vt:lpstr>
      <vt:lpstr>MACHINE LEARNING MODELS AND RESULTS </vt:lpstr>
      <vt:lpstr>WORLD MAPS </vt:lpstr>
      <vt:lpstr>CLUSTERING OF TOPICS</vt:lpstr>
      <vt:lpstr>WORD CLOUD</vt:lpstr>
      <vt:lpstr>WORD DISTRIBUTION</vt:lpstr>
      <vt:lpstr>PowerPoint Presentation</vt:lpstr>
      <vt:lpstr>RESULTS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SOURCE COMBINATION  FEDERAL AVIATION ADMINISTRATION</dc:title>
  <dc:creator>Shashank V</dc:creator>
  <cp:lastModifiedBy>Shashank V</cp:lastModifiedBy>
  <cp:revision>34</cp:revision>
  <dcterms:modified xsi:type="dcterms:W3CDTF">2021-04-21T18:11:06Z</dcterms:modified>
</cp:coreProperties>
</file>